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3"/>
  </p:notesMasterIdLst>
  <p:sldIdLst>
    <p:sldId id="536" r:id="rId3"/>
    <p:sldId id="515" r:id="rId4"/>
    <p:sldId id="537" r:id="rId5"/>
    <p:sldId id="538" r:id="rId6"/>
    <p:sldId id="539" r:id="rId7"/>
    <p:sldId id="540" r:id="rId8"/>
    <p:sldId id="541" r:id="rId9"/>
    <p:sldId id="543" r:id="rId10"/>
    <p:sldId id="542" r:id="rId11"/>
    <p:sldId id="544"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rategies for Handling Failures and Retries" id="{B3A5BF1F-7290-431B-9A97-8C8C082DA477}">
          <p14:sldIdLst>
            <p14:sldId id="536"/>
            <p14:sldId id="515"/>
            <p14:sldId id="537"/>
            <p14:sldId id="538"/>
            <p14:sldId id="539"/>
            <p14:sldId id="540"/>
            <p14:sldId id="541"/>
            <p14:sldId id="543"/>
            <p14:sldId id="542"/>
            <p14:sldId id="5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6B7280"/>
    <a:srgbClr val="094843"/>
    <a:srgbClr val="FBBF24"/>
    <a:srgbClr val="A41544"/>
    <a:srgbClr val="1E3A8A"/>
    <a:srgbClr val="DC2626"/>
    <a:srgbClr val="2100FF"/>
    <a:srgbClr val="557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3" autoAdjust="0"/>
    <p:restoredTop sz="63676" autoAdjust="0"/>
  </p:normalViewPr>
  <p:slideViewPr>
    <p:cSldViewPr snapToGrid="0">
      <p:cViewPr varScale="1">
        <p:scale>
          <a:sx n="71" d="100"/>
          <a:sy n="71" d="100"/>
        </p:scale>
        <p:origin x="1404"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notesMaster" Target="notesMasters/notesMaster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viewProps" Target="view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E1882-6FD2-4F3D-812B-376EBA234CD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9F603-1C3D-4282-A126-C2403FB1CBBF}" type="slidenum">
              <a:rPr lang="en-US" smtClean="0"/>
              <a:t>‹#›</a:t>
            </a:fld>
            <a:endParaRPr lang="en-US"/>
          </a:p>
        </p:txBody>
      </p:sp>
    </p:spTree>
    <p:extLst>
      <p:ext uri="{BB962C8B-B14F-4D97-AF65-F5344CB8AC3E}">
        <p14:creationId xmlns:p14="http://schemas.microsoft.com/office/powerpoint/2010/main" val="1110967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32539F-AE0A-01DB-A30B-9FD4FEC763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413B94-9F5E-58DC-4856-E307A20D6C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66BC5-2F6D-D67F-748D-21C176FCDE3B}"/>
              </a:ext>
            </a:extLst>
          </p:cNvPr>
          <p:cNvSpPr>
            <a:spLocks noGrp="1"/>
          </p:cNvSpPr>
          <p:nvPr>
            <p:ph type="body" idx="1"/>
          </p:nvPr>
        </p:nvSpPr>
        <p:spPr/>
        <p:txBody>
          <a:bodyPr/>
          <a:lstStyle/>
          <a:p>
            <a:r>
              <a:rPr lang="en-US" b="0" u="none" dirty="0"/>
              <a:t>By focusing on reliability, we can build messaging systems that are resilient, dependable, and capable of maintain data integrity under varying conditions. This foundation is essential for the successful operation of any distributed application or service.</a:t>
            </a:r>
          </a:p>
        </p:txBody>
      </p:sp>
      <p:sp>
        <p:nvSpPr>
          <p:cNvPr id="4" name="Slide Number Placeholder 3">
            <a:extLst>
              <a:ext uri="{FF2B5EF4-FFF2-40B4-BE49-F238E27FC236}">
                <a16:creationId xmlns:a16="http://schemas.microsoft.com/office/drawing/2014/main" id="{DCD25AFA-3C43-7F96-D743-63BC885532DA}"/>
              </a:ext>
            </a:extLst>
          </p:cNvPr>
          <p:cNvSpPr>
            <a:spLocks noGrp="1"/>
          </p:cNvSpPr>
          <p:nvPr>
            <p:ph type="sldNum" sz="quarter" idx="5"/>
          </p:nvPr>
        </p:nvSpPr>
        <p:spPr/>
        <p:txBody>
          <a:bodyPr/>
          <a:lstStyle/>
          <a:p>
            <a:fld id="{32F9F603-1C3D-4282-A126-C2403FB1CBBF}" type="slidenum">
              <a:rPr lang="en-US" smtClean="0"/>
              <a:t>1</a:t>
            </a:fld>
            <a:endParaRPr lang="en-US"/>
          </a:p>
        </p:txBody>
      </p:sp>
    </p:spTree>
    <p:extLst>
      <p:ext uri="{BB962C8B-B14F-4D97-AF65-F5344CB8AC3E}">
        <p14:creationId xmlns:p14="http://schemas.microsoft.com/office/powerpoint/2010/main" val="27685298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Exponential Backoff and Jitter</a:t>
            </a:r>
            <a:r>
              <a:rPr lang="en-US" b="0" dirty="0"/>
              <a:t>: Use these techniques to manage retry intervals and prevent system overload.</a:t>
            </a:r>
          </a:p>
          <a:p>
            <a:endParaRPr lang="en-US" b="0" dirty="0"/>
          </a:p>
          <a:p>
            <a:r>
              <a:rPr lang="en-US" b="1" dirty="0"/>
              <a:t>Fixed and Incremental Delays</a:t>
            </a:r>
            <a:r>
              <a:rPr lang="en-US" b="0" dirty="0"/>
              <a:t>: Simple strategies for consistent retry intervals.</a:t>
            </a:r>
          </a:p>
          <a:p>
            <a:endParaRPr lang="en-US" b="0" dirty="0"/>
          </a:p>
          <a:p>
            <a:r>
              <a:rPr lang="en-US" b="1" dirty="0"/>
              <a:t>Retry Limits</a:t>
            </a:r>
            <a:r>
              <a:rPr lang="en-US" b="0" dirty="0"/>
              <a:t>: Set limits to prevent infinite tries.</a:t>
            </a:r>
          </a:p>
          <a:p>
            <a:endParaRPr lang="en-US" b="0" dirty="0"/>
          </a:p>
          <a:p>
            <a:r>
              <a:rPr lang="en-US" b="1" dirty="0"/>
              <a:t>Contextual and Conditional Retries</a:t>
            </a:r>
            <a:r>
              <a:rPr lang="en-US" b="0" dirty="0"/>
              <a:t>: Tailor retry strategies based on the context and conditions of the failure.</a:t>
            </a:r>
          </a:p>
          <a:p>
            <a:endParaRPr lang="en-US" b="0" dirty="0"/>
          </a:p>
          <a:p>
            <a:r>
              <a:rPr lang="en-US" b="1" dirty="0"/>
              <a:t>Dead Letter Queues</a:t>
            </a:r>
            <a:r>
              <a:rPr lang="en-US" b="0" dirty="0"/>
              <a:t>: Capture persistent failures.</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10</a:t>
            </a:fld>
            <a:endParaRPr lang="en-US"/>
          </a:p>
        </p:txBody>
      </p:sp>
    </p:spTree>
    <p:extLst>
      <p:ext uri="{BB962C8B-B14F-4D97-AF65-F5344CB8AC3E}">
        <p14:creationId xmlns:p14="http://schemas.microsoft.com/office/powerpoint/2010/main" val="12575292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distributed messaging systems, failures are inevitable. Network issues, system crashes, and transient errors can disrupt the flow of messages and impact overall system reliability. To ensure that messages are delivered and processed correctly despite these challenges, it is essential to implement robust strategies for handling failures and retries.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Handling failures effectively involves identifying and addressing both transient and persistent issues. Transient failures, such as temporary network glitches or brief service outages, can often be resolved by retrying the message delivery or processing. Persistent failures, which may occur due to configuration errors or incompatible message formats, require more comprehensive handling approaches.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Retries play a crucial role in managing transient failures. By automatically attempting to resend or repress messages that encounter temporary issues, retry mechanisms help ensure that messages are eventually delivered and processed successfully. Implementing sophisticated retry policies, such as exponential backoff and jitter, can help manage the retry attempts without overwhelming the system.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addition to retrieves, leveraging dead letter queues allows for capturing and analyzing messages that repeatedly fail to process. Dead Letter Queues provide a mechanism for isolating problematic messages, enabling system administrators to investigate and address the root causes of persistent failures.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incorporating these strategies, messaging systems can achieve higher levels of reliability and resilience, ensuring that messages are handled correctly even in the face of </a:t>
            </a:r>
            <a:r>
              <a:rPr lang="en-US" dirty="0" err="1"/>
              <a:t>fialures</a:t>
            </a:r>
            <a:r>
              <a:rPr lang="en-US" dirty="0"/>
              <a:t> and disruptions.</a:t>
            </a:r>
          </a:p>
        </p:txBody>
      </p:sp>
      <p:sp>
        <p:nvSpPr>
          <p:cNvPr id="4" name="Slide Number Placeholder 3"/>
          <p:cNvSpPr>
            <a:spLocks noGrp="1"/>
          </p:cNvSpPr>
          <p:nvPr>
            <p:ph type="sldNum" sz="quarter" idx="5"/>
          </p:nvPr>
        </p:nvSpPr>
        <p:spPr/>
        <p:txBody>
          <a:bodyPr/>
          <a:lstStyle/>
          <a:p>
            <a:fld id="{32F9F603-1C3D-4282-A126-C2403FB1CBBF}" type="slidenum">
              <a:rPr lang="en-US" smtClean="0"/>
              <a:t>2</a:t>
            </a:fld>
            <a:endParaRPr lang="en-US"/>
          </a:p>
        </p:txBody>
      </p:sp>
    </p:spTree>
    <p:extLst>
      <p:ext uri="{BB962C8B-B14F-4D97-AF65-F5344CB8AC3E}">
        <p14:creationId xmlns:p14="http://schemas.microsoft.com/office/powerpoint/2010/main" val="3333944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Implementing robust retry policies is essential for handling transient failures and ensuring reliable message delivery and processing. Retry policies determine how and when messages should be retired after a failure, helping to balance the need for timely processing with the prevention of system overload. Here are some key aspects and techniques for implementing effective retry policies:</a:t>
            </a:r>
          </a:p>
        </p:txBody>
      </p:sp>
      <p:sp>
        <p:nvSpPr>
          <p:cNvPr id="4" name="Slide Number Placeholder 3"/>
          <p:cNvSpPr>
            <a:spLocks noGrp="1"/>
          </p:cNvSpPr>
          <p:nvPr>
            <p:ph type="sldNum" sz="quarter" idx="5"/>
          </p:nvPr>
        </p:nvSpPr>
        <p:spPr/>
        <p:txBody>
          <a:bodyPr/>
          <a:lstStyle/>
          <a:p>
            <a:fld id="{32F9F603-1C3D-4282-A126-C2403FB1CBBF}" type="slidenum">
              <a:rPr lang="en-US" smtClean="0"/>
              <a:t>3</a:t>
            </a:fld>
            <a:endParaRPr lang="en-US"/>
          </a:p>
        </p:txBody>
      </p:sp>
    </p:spTree>
    <p:extLst>
      <p:ext uri="{BB962C8B-B14F-4D97-AF65-F5344CB8AC3E}">
        <p14:creationId xmlns:p14="http://schemas.microsoft.com/office/powerpoint/2010/main" val="12295750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Exponential backoff is a retry strategy that gradually increases the wait time between consecutive retry attempts. This approach helps to avoid overwhelming the system with frequent retries and allows transient issues to resolve.</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Exponential Increase</a:t>
            </a:r>
            <a:r>
              <a:rPr lang="en-US" b="0" u="none" dirty="0"/>
              <a:t>: Start with a short time for the first retry and double the wait time for each subsequent retry (e.g., 1 second, 2 seconds, 4 seconds, etc.).</a:t>
            </a:r>
          </a:p>
          <a:p>
            <a:pPr marL="171450" indent="-171450">
              <a:buFont typeface="Arial" panose="020B0604020202020204" pitchFamily="34" charset="0"/>
              <a:buChar char="•"/>
            </a:pPr>
            <a:r>
              <a:rPr lang="en-US" b="1" u="none" dirty="0"/>
              <a:t>Cap Maximum Wait Time</a:t>
            </a:r>
            <a:r>
              <a:rPr lang="en-US" b="0" u="none" dirty="0"/>
              <a:t>: Set a maximum limit for the wait time to prevent excessively long delays (e.g. capping at 1 minute).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Reduces the risk of overwhelming the system and improves the chances of successful retries by allowing time for transient issues to resolve.</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4</a:t>
            </a:fld>
            <a:endParaRPr lang="en-US"/>
          </a:p>
        </p:txBody>
      </p:sp>
    </p:spTree>
    <p:extLst>
      <p:ext uri="{BB962C8B-B14F-4D97-AF65-F5344CB8AC3E}">
        <p14:creationId xmlns:p14="http://schemas.microsoft.com/office/powerpoint/2010/main" val="4240310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Jitter adds randomness to the wait times between retry attempts, preventing synchronized retries that can cause spike sin load and exacerbate issues.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Random Jitter</a:t>
            </a:r>
            <a:r>
              <a:rPr lang="en-US" b="0" u="none" dirty="0"/>
              <a:t>: Add a random delay within a specified range to each retry interval (e.g., a random delay between 0 and 1 seconds).</a:t>
            </a:r>
          </a:p>
          <a:p>
            <a:pPr marL="171450" indent="-171450">
              <a:buFont typeface="Arial" panose="020B0604020202020204" pitchFamily="34" charset="0"/>
              <a:buChar char="•"/>
            </a:pPr>
            <a:r>
              <a:rPr lang="en-US" b="1" u="none" dirty="0"/>
              <a:t>Decorrelated Jitter</a:t>
            </a:r>
            <a:r>
              <a:rPr lang="en-US" b="0" u="none" dirty="0"/>
              <a:t>: Use a combination of exponential backoff and random jitter to vary the wait times more unpredictably.</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Prevents synchronized retries from causing load spikes and improves the overall stability of the system.</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5</a:t>
            </a:fld>
            <a:endParaRPr lang="en-US"/>
          </a:p>
        </p:txBody>
      </p:sp>
    </p:spTree>
    <p:extLst>
      <p:ext uri="{BB962C8B-B14F-4D97-AF65-F5344CB8AC3E}">
        <p14:creationId xmlns:p14="http://schemas.microsoft.com/office/powerpoint/2010/main" val="31931738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Fixed and incremental delays are simpler retry strategies where the wait time between retries remains constant or increased by a fixed amount.</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Fixed Delay</a:t>
            </a:r>
            <a:r>
              <a:rPr lang="en-US" b="0" u="none" dirty="0"/>
              <a:t>: Use a consistent wait time between all retry attempts (e.g., 5 seconds between each retry).</a:t>
            </a:r>
          </a:p>
          <a:p>
            <a:pPr marL="171450" indent="-171450">
              <a:buFont typeface="Arial" panose="020B0604020202020204" pitchFamily="34" charset="0"/>
              <a:buChar char="•"/>
            </a:pPr>
            <a:r>
              <a:rPr lang="en-US" b="1" u="none" dirty="0"/>
              <a:t>Incremental Delay</a:t>
            </a:r>
            <a:r>
              <a:rPr lang="en-US" b="0" u="none" dirty="0"/>
              <a:t>: Increase the wait time by a fixed amount for each retry (e.g. 1 second, 2, seconds, 3 seconds, etc.).</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Easy to implement and suitable for scenarios where more sophisticated strategies are not necessary.</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6</a:t>
            </a:fld>
            <a:endParaRPr lang="en-US"/>
          </a:p>
        </p:txBody>
      </p:sp>
    </p:spTree>
    <p:extLst>
      <p:ext uri="{BB962C8B-B14F-4D97-AF65-F5344CB8AC3E}">
        <p14:creationId xmlns:p14="http://schemas.microsoft.com/office/powerpoint/2010/main" val="29329754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Set limits on the number of retry attempts to prevent infinite retry loops and to escalate issues that cannot be resolved through retries.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Maximum Retry Attempts</a:t>
            </a:r>
            <a:r>
              <a:rPr lang="en-US" b="0" u="none" dirty="0"/>
              <a:t>: Define a maximum number of retries after which the message is moved to a dead letter queue (e.g., 5 retry attempts).</a:t>
            </a:r>
          </a:p>
          <a:p>
            <a:pPr marL="171450" indent="-171450">
              <a:buFont typeface="Arial" panose="020B0604020202020204" pitchFamily="34" charset="0"/>
              <a:buChar char="•"/>
            </a:pPr>
            <a:r>
              <a:rPr lang="en-US" b="1" u="none" dirty="0"/>
              <a:t>Retry Time Window</a:t>
            </a:r>
            <a:r>
              <a:rPr lang="en-US" b="0" u="none" dirty="0"/>
              <a:t>: Limit the total time spent on retries (e.g., retry for up to 10 minutes).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that persistent issues are identified and escalated, preventing infinity retry loops and unnecessary resource consumption.</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7</a:t>
            </a:fld>
            <a:endParaRPr lang="en-US"/>
          </a:p>
        </p:txBody>
      </p:sp>
    </p:spTree>
    <p:extLst>
      <p:ext uri="{BB962C8B-B14F-4D97-AF65-F5344CB8AC3E}">
        <p14:creationId xmlns:p14="http://schemas.microsoft.com/office/powerpoint/2010/main" val="37188032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retries based on the context and conditions of the failure, allowing for more nuanced and effective handling.</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Failure Analysis</a:t>
            </a:r>
            <a:r>
              <a:rPr lang="en-US" b="0" u="none" dirty="0"/>
              <a:t>: Analyze the type and cause of the failure to determine whether a retry is appropriate (e.g., network errors versus data validation errors).</a:t>
            </a:r>
          </a:p>
          <a:p>
            <a:pPr marL="171450" indent="-171450">
              <a:buFont typeface="Arial" panose="020B0604020202020204" pitchFamily="34" charset="0"/>
              <a:buChar char="•"/>
            </a:pPr>
            <a:r>
              <a:rPr lang="en-US" b="1" u="none" dirty="0"/>
              <a:t>Conditional Retries</a:t>
            </a:r>
            <a:r>
              <a:rPr lang="en-US" b="0" u="none" dirty="0"/>
              <a:t>: Implement different retry strategies based on the failure context (e.g. immediate retries for network errors, delayed retries for service overloads).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sng" dirty="0"/>
          </a:p>
          <a:p>
            <a:pPr marL="0" indent="0">
              <a:buFont typeface="Arial" panose="020B0604020202020204" pitchFamily="34" charset="0"/>
              <a:buNone/>
            </a:pPr>
            <a:r>
              <a:rPr lang="en-US" b="0" u="none" dirty="0"/>
              <a:t>Improves the effectiveness of retires by tailoring them to the specific context and conditions of the failure.</a:t>
            </a:r>
            <a:endParaRPr lang="en-US" b="1" u="none" dirty="0"/>
          </a:p>
        </p:txBody>
      </p:sp>
      <p:sp>
        <p:nvSpPr>
          <p:cNvPr id="4" name="Slide Number Placeholder 3"/>
          <p:cNvSpPr>
            <a:spLocks noGrp="1"/>
          </p:cNvSpPr>
          <p:nvPr>
            <p:ph type="sldNum" sz="quarter" idx="5"/>
          </p:nvPr>
        </p:nvSpPr>
        <p:spPr/>
        <p:txBody>
          <a:bodyPr/>
          <a:lstStyle/>
          <a:p>
            <a:fld id="{32F9F603-1C3D-4282-A126-C2403FB1CBBF}" type="slidenum">
              <a:rPr lang="en-US" smtClean="0"/>
              <a:t>8</a:t>
            </a:fld>
            <a:endParaRPr lang="en-US"/>
          </a:p>
        </p:txBody>
      </p:sp>
    </p:spTree>
    <p:extLst>
      <p:ext uri="{BB962C8B-B14F-4D97-AF65-F5344CB8AC3E}">
        <p14:creationId xmlns:p14="http://schemas.microsoft.com/office/powerpoint/2010/main" val="37860534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Dead letter queues capture messages that fail to be processed after the maximum number of retry attempts, allowing for further analysis and troubleshooting.</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Automatic Routing</a:t>
            </a:r>
            <a:r>
              <a:rPr lang="en-US" b="0" u="none" dirty="0"/>
              <a:t>: Configure the system to move failed message to the DLQ after exhausting retry attempts.</a:t>
            </a:r>
          </a:p>
          <a:p>
            <a:pPr marL="171450" indent="-171450">
              <a:buFont typeface="Arial" panose="020B0604020202020204" pitchFamily="34" charset="0"/>
              <a:buChar char="•"/>
            </a:pPr>
            <a:r>
              <a:rPr lang="en-US" b="1" u="none" dirty="0"/>
              <a:t>Monitoring and Analysis</a:t>
            </a:r>
            <a:r>
              <a:rPr lang="en-US" b="0" u="none" dirty="0"/>
              <a:t>: Regularly monitor DLQs and analyze their contents to identify and address underlying issues causing message failures.</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Provides a mechanism for handling persistent failures and facilitates troubleshooting and system improvement.</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9</a:t>
            </a:fld>
            <a:endParaRPr lang="en-US"/>
          </a:p>
        </p:txBody>
      </p:sp>
    </p:spTree>
    <p:extLst>
      <p:ext uri="{BB962C8B-B14F-4D97-AF65-F5344CB8AC3E}">
        <p14:creationId xmlns:p14="http://schemas.microsoft.com/office/powerpoint/2010/main" val="20271557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2404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4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solidFill>
                  <a:srgbClr val="DC2626"/>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3494649" y="6437735"/>
            <a:ext cx="5195013" cy="276999"/>
          </a:xfrm>
          <a:prstGeom prst="rect">
            <a:avLst/>
          </a:prstGeom>
          <a:noFill/>
        </p:spPr>
        <p:txBody>
          <a:bodyPr wrap="none" rtlCol="0">
            <a:spAutoFit/>
          </a:bodyPr>
          <a:lstStyle/>
          <a:p>
            <a:pPr algn="ctr"/>
            <a:r>
              <a:rPr lang="en-US" sz="1200" b="1" kern="1200" dirty="0">
                <a:solidFill>
                  <a:srgbClr val="6B7280"/>
                </a:solidFill>
                <a:latin typeface="+mn-lt"/>
                <a:ea typeface="+mn-ea"/>
                <a:cs typeface="+mn-cs"/>
              </a:rPr>
              <a:t>Unlock the Power of Messaging Patterns: Fundamentals of Messaging Patterns</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rgbClr val="1E3A8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484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48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484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 id="2147483660" r:id="rId2"/>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ECC1E-514E-1B8C-761D-E6DA2B3C9D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F24772-581E-79BA-9DD2-1B00158FA69B}"/>
              </a:ext>
            </a:extLst>
          </p:cNvPr>
          <p:cNvSpPr>
            <a:spLocks noGrp="1"/>
          </p:cNvSpPr>
          <p:nvPr>
            <p:ph type="title"/>
          </p:nvPr>
        </p:nvSpPr>
        <p:spPr/>
        <p:txBody>
          <a:bodyPr/>
          <a:lstStyle/>
          <a:p>
            <a:r>
              <a:rPr lang="en-US" dirty="0"/>
              <a:t>Reliability</a:t>
            </a:r>
          </a:p>
        </p:txBody>
      </p:sp>
      <p:sp>
        <p:nvSpPr>
          <p:cNvPr id="3" name="Rectangle: Rounded Corners 2">
            <a:extLst>
              <a:ext uri="{FF2B5EF4-FFF2-40B4-BE49-F238E27FC236}">
                <a16:creationId xmlns:a16="http://schemas.microsoft.com/office/drawing/2014/main" id="{E0273B38-0119-B0EB-DAF9-423598B06575}"/>
              </a:ext>
            </a:extLst>
          </p:cNvPr>
          <p:cNvSpPr/>
          <p:nvPr/>
        </p:nvSpPr>
        <p:spPr>
          <a:xfrm>
            <a:off x="947552"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Message Delivery and Processing</a:t>
            </a:r>
          </a:p>
        </p:txBody>
      </p:sp>
      <p:sp>
        <p:nvSpPr>
          <p:cNvPr id="4" name="Rectangle: Rounded Corners 3">
            <a:extLst>
              <a:ext uri="{FF2B5EF4-FFF2-40B4-BE49-F238E27FC236}">
                <a16:creationId xmlns:a16="http://schemas.microsoft.com/office/drawing/2014/main" id="{CE6E8C46-8FA2-527D-7937-D96BADF90C0A}"/>
              </a:ext>
            </a:extLst>
          </p:cNvPr>
          <p:cNvSpPr/>
          <p:nvPr/>
        </p:nvSpPr>
        <p:spPr>
          <a:xfrm>
            <a:off x="8128536"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Data Consistency</a:t>
            </a:r>
          </a:p>
        </p:txBody>
      </p:sp>
      <p:sp>
        <p:nvSpPr>
          <p:cNvPr id="5" name="Rectangle: Rounded Corners 4">
            <a:extLst>
              <a:ext uri="{FF2B5EF4-FFF2-40B4-BE49-F238E27FC236}">
                <a16:creationId xmlns:a16="http://schemas.microsoft.com/office/drawing/2014/main" id="{F3F1980D-7B93-C1AD-4B74-E14985CE2736}"/>
              </a:ext>
            </a:extLst>
          </p:cNvPr>
          <p:cNvSpPr/>
          <p:nvPr/>
        </p:nvSpPr>
        <p:spPr>
          <a:xfrm>
            <a:off x="4538044" y="2251435"/>
            <a:ext cx="3115911" cy="1068404"/>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Failure Handling</a:t>
            </a:r>
          </a:p>
        </p:txBody>
      </p:sp>
    </p:spTree>
    <p:extLst>
      <p:ext uri="{BB962C8B-B14F-4D97-AF65-F5344CB8AC3E}">
        <p14:creationId xmlns:p14="http://schemas.microsoft.com/office/powerpoint/2010/main" val="29419010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3"/>
                                        </p:tgtEl>
                                        <p:attrNameLst>
                                          <p:attrName>style.opacity</p:attrName>
                                        </p:attrNameLst>
                                      </p:cBhvr>
                                      <p:to>
                                        <p:strVal val="0.25"/>
                                      </p:to>
                                    </p:set>
                                    <p:animEffect filter="image" prLst="opacity: 0.25">
                                      <p:cBhvr rctx="IE">
                                        <p:cTn id="7" dur="indefinite"/>
                                        <p:tgtEl>
                                          <p:spTgt spid="3"/>
                                        </p:tgtEl>
                                      </p:cBhvr>
                                    </p:animEffect>
                                  </p:childTnLst>
                                </p:cTn>
                              </p:par>
                              <p:par>
                                <p:cTn id="8" presetID="9" presetClass="emph" presetSubtype="0" grpId="0" nodeType="withEffect">
                                  <p:stCondLst>
                                    <p:cond delay="0"/>
                                  </p:stCondLst>
                                  <p:childTnLst>
                                    <p:set>
                                      <p:cBhvr>
                                        <p:cTn id="9" dur="indefinite"/>
                                        <p:tgtEl>
                                          <p:spTgt spid="4"/>
                                        </p:tgtEl>
                                        <p:attrNameLst>
                                          <p:attrName>style.opacity</p:attrName>
                                        </p:attrNameLst>
                                      </p:cBhvr>
                                      <p:to>
                                        <p:strVal val="0.25"/>
                                      </p:to>
                                    </p:set>
                                    <p:animEffect filter="image" prLst="opacity: 0.25">
                                      <p:cBhvr rctx="IE">
                                        <p:cTn id="10"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80124-71ED-C813-06BC-9DAEFE855150}"/>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C0DD138B-C11E-2B73-5A93-16C3B8509D41}"/>
              </a:ext>
            </a:extLst>
          </p:cNvPr>
          <p:cNvSpPr>
            <a:spLocks noGrp="1"/>
          </p:cNvSpPr>
          <p:nvPr>
            <p:ph idx="1"/>
          </p:nvPr>
        </p:nvSpPr>
        <p:spPr/>
        <p:txBody>
          <a:bodyPr/>
          <a:lstStyle/>
          <a:p>
            <a:pPr>
              <a:spcAft>
                <a:spcPts val="1800"/>
              </a:spcAft>
            </a:pPr>
            <a:r>
              <a:rPr lang="en-US" b="1" dirty="0"/>
              <a:t>Exponential Backoff and Jitter</a:t>
            </a:r>
            <a:r>
              <a:rPr lang="en-US" dirty="0"/>
              <a:t>: Use to manage retry intervals</a:t>
            </a:r>
          </a:p>
          <a:p>
            <a:pPr>
              <a:spcAft>
                <a:spcPts val="1800"/>
              </a:spcAft>
            </a:pPr>
            <a:r>
              <a:rPr lang="en-US" b="1" dirty="0"/>
              <a:t>Fixed and Incremental Delays</a:t>
            </a:r>
            <a:r>
              <a:rPr lang="en-US" dirty="0"/>
              <a:t>: Strategies for consistent retry intervals.</a:t>
            </a:r>
          </a:p>
          <a:p>
            <a:pPr>
              <a:spcAft>
                <a:spcPts val="1800"/>
              </a:spcAft>
            </a:pPr>
            <a:r>
              <a:rPr lang="en-US" b="1" dirty="0"/>
              <a:t>Retry Limits</a:t>
            </a:r>
            <a:r>
              <a:rPr lang="en-US" dirty="0"/>
              <a:t>: Set limits to prevent infinite retries.</a:t>
            </a:r>
          </a:p>
          <a:p>
            <a:pPr>
              <a:spcAft>
                <a:spcPts val="1800"/>
              </a:spcAft>
            </a:pPr>
            <a:r>
              <a:rPr lang="en-US" b="1" dirty="0"/>
              <a:t>Contextual and Conditional Retries</a:t>
            </a:r>
            <a:r>
              <a:rPr lang="en-US" dirty="0"/>
              <a:t>: Tailor retries based on context and conditions.</a:t>
            </a:r>
          </a:p>
          <a:p>
            <a:pPr>
              <a:spcAft>
                <a:spcPts val="1800"/>
              </a:spcAft>
            </a:pPr>
            <a:r>
              <a:rPr lang="en-US" b="1" dirty="0"/>
              <a:t>Dead Letter Queues</a:t>
            </a:r>
            <a:r>
              <a:rPr lang="en-US" dirty="0"/>
              <a:t>: Capture persistent failures.</a:t>
            </a:r>
            <a:endParaRPr lang="en-US" b="1" dirty="0"/>
          </a:p>
        </p:txBody>
      </p:sp>
      <p:sp>
        <p:nvSpPr>
          <p:cNvPr id="5" name="TextBox 4">
            <a:extLst>
              <a:ext uri="{FF2B5EF4-FFF2-40B4-BE49-F238E27FC236}">
                <a16:creationId xmlns:a16="http://schemas.microsoft.com/office/drawing/2014/main" id="{5877F692-B855-D2D6-E874-5BECCE1FC5C3}"/>
              </a:ext>
            </a:extLst>
          </p:cNvPr>
          <p:cNvSpPr txBox="1"/>
          <p:nvPr/>
        </p:nvSpPr>
        <p:spPr>
          <a:xfrm>
            <a:off x="838200" y="1229023"/>
            <a:ext cx="1896096" cy="461665"/>
          </a:xfrm>
          <a:prstGeom prst="rect">
            <a:avLst/>
          </a:prstGeom>
          <a:noFill/>
        </p:spPr>
        <p:txBody>
          <a:bodyPr wrap="none" rtlCol="0">
            <a:spAutoFit/>
          </a:bodyPr>
          <a:lstStyle/>
          <a:p>
            <a:r>
              <a:rPr lang="en-US" sz="2400" b="1" dirty="0">
                <a:solidFill>
                  <a:srgbClr val="6B7280"/>
                </a:solidFill>
              </a:rPr>
              <a:t>Retry Policies</a:t>
            </a:r>
          </a:p>
        </p:txBody>
      </p:sp>
    </p:spTree>
    <p:extLst>
      <p:ext uri="{BB962C8B-B14F-4D97-AF65-F5344CB8AC3E}">
        <p14:creationId xmlns:p14="http://schemas.microsoft.com/office/powerpoint/2010/main" val="26772718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77ABF1-B0E2-08A5-7789-F9260894D4FF}"/>
              </a:ext>
            </a:extLst>
          </p:cNvPr>
          <p:cNvSpPr>
            <a:spLocks noGrp="1"/>
          </p:cNvSpPr>
          <p:nvPr>
            <p:ph type="title"/>
          </p:nvPr>
        </p:nvSpPr>
        <p:spPr>
          <a:xfrm>
            <a:off x="208280" y="2231469"/>
            <a:ext cx="5735320" cy="2395062"/>
          </a:xfrm>
        </p:spPr>
        <p:txBody>
          <a:bodyPr>
            <a:normAutofit/>
          </a:bodyPr>
          <a:lstStyle/>
          <a:p>
            <a:pPr algn="ctr"/>
            <a:r>
              <a:rPr lang="en-US" dirty="0"/>
              <a:t>Strategies for Handling Failures and Retries</a:t>
            </a:r>
          </a:p>
        </p:txBody>
      </p:sp>
      <p:pic>
        <p:nvPicPr>
          <p:cNvPr id="4" name="Picture 3">
            <a:extLst>
              <a:ext uri="{FF2B5EF4-FFF2-40B4-BE49-F238E27FC236}">
                <a16:creationId xmlns:a16="http://schemas.microsoft.com/office/drawing/2014/main" id="{1AADE95D-23EB-47DE-DDF8-5A5C214589DF}"/>
              </a:ext>
            </a:extLst>
          </p:cNvPr>
          <p:cNvPicPr>
            <a:picLocks noChangeAspect="1"/>
          </p:cNvPicPr>
          <p:nvPr/>
        </p:nvPicPr>
        <p:blipFill>
          <a:blip r:embed="rId3"/>
          <a:stretch>
            <a:fillRect/>
          </a:stretch>
        </p:blipFill>
        <p:spPr>
          <a:xfrm>
            <a:off x="6096000" y="1968810"/>
            <a:ext cx="5660108" cy="3172149"/>
          </a:xfrm>
          <a:prstGeom prst="rect">
            <a:avLst/>
          </a:prstGeom>
        </p:spPr>
      </p:pic>
    </p:spTree>
    <p:extLst>
      <p:ext uri="{BB962C8B-B14F-4D97-AF65-F5344CB8AC3E}">
        <p14:creationId xmlns:p14="http://schemas.microsoft.com/office/powerpoint/2010/main" val="28674804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065C8-98FE-4C64-E961-76104FAFB83B}"/>
              </a:ext>
            </a:extLst>
          </p:cNvPr>
          <p:cNvSpPr>
            <a:spLocks noGrp="1"/>
          </p:cNvSpPr>
          <p:nvPr>
            <p:ph type="title"/>
          </p:nvPr>
        </p:nvSpPr>
        <p:spPr/>
        <p:txBody>
          <a:bodyPr/>
          <a:lstStyle/>
          <a:p>
            <a:r>
              <a:rPr lang="en-US" dirty="0"/>
              <a:t>Retry Policies</a:t>
            </a:r>
          </a:p>
        </p:txBody>
      </p:sp>
      <p:pic>
        <p:nvPicPr>
          <p:cNvPr id="5" name="Content Placeholder 4">
            <a:extLst>
              <a:ext uri="{FF2B5EF4-FFF2-40B4-BE49-F238E27FC236}">
                <a16:creationId xmlns:a16="http://schemas.microsoft.com/office/drawing/2014/main" id="{F5480D73-AE7E-A8FF-C08F-1DFB4167EBAD}"/>
              </a:ext>
            </a:extLst>
          </p:cNvPr>
          <p:cNvPicPr>
            <a:picLocks noGrp="1" noChangeAspect="1"/>
          </p:cNvPicPr>
          <p:nvPr>
            <p:ph idx="1"/>
          </p:nvPr>
        </p:nvPicPr>
        <p:blipFill>
          <a:blip r:embed="rId3"/>
          <a:stretch>
            <a:fillRect/>
          </a:stretch>
        </p:blipFill>
        <p:spPr>
          <a:xfrm>
            <a:off x="2442518" y="1825625"/>
            <a:ext cx="7306963" cy="4351338"/>
          </a:xfrm>
        </p:spPr>
      </p:pic>
    </p:spTree>
    <p:extLst>
      <p:ext uri="{BB962C8B-B14F-4D97-AF65-F5344CB8AC3E}">
        <p14:creationId xmlns:p14="http://schemas.microsoft.com/office/powerpoint/2010/main" val="8475792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0DBD5-B76F-9E42-2BA6-4992E3E15237}"/>
              </a:ext>
            </a:extLst>
          </p:cNvPr>
          <p:cNvSpPr>
            <a:spLocks noGrp="1"/>
          </p:cNvSpPr>
          <p:nvPr>
            <p:ph type="title"/>
          </p:nvPr>
        </p:nvSpPr>
        <p:spPr/>
        <p:txBody>
          <a:bodyPr/>
          <a:lstStyle/>
          <a:p>
            <a:r>
              <a:rPr lang="en-US" dirty="0"/>
              <a:t>Exponential Backoff</a:t>
            </a:r>
          </a:p>
        </p:txBody>
      </p:sp>
      <p:pic>
        <p:nvPicPr>
          <p:cNvPr id="7" name="Content Placeholder 6">
            <a:extLst>
              <a:ext uri="{FF2B5EF4-FFF2-40B4-BE49-F238E27FC236}">
                <a16:creationId xmlns:a16="http://schemas.microsoft.com/office/drawing/2014/main" id="{0EA01FAE-DDDC-8034-1C8A-80DCD5EC16B1}"/>
              </a:ext>
            </a:extLst>
          </p:cNvPr>
          <p:cNvPicPr>
            <a:picLocks noGrp="1" noChangeAspect="1"/>
          </p:cNvPicPr>
          <p:nvPr>
            <p:ph sz="half" idx="1"/>
          </p:nvPr>
        </p:nvPicPr>
        <p:blipFill>
          <a:blip r:embed="rId3"/>
          <a:stretch>
            <a:fillRect/>
          </a:stretch>
        </p:blipFill>
        <p:spPr>
          <a:xfrm>
            <a:off x="838200" y="2274094"/>
            <a:ext cx="5181600" cy="3454400"/>
          </a:xfrm>
        </p:spPr>
      </p:pic>
      <p:sp>
        <p:nvSpPr>
          <p:cNvPr id="5" name="TextBox 4">
            <a:extLst>
              <a:ext uri="{FF2B5EF4-FFF2-40B4-BE49-F238E27FC236}">
                <a16:creationId xmlns:a16="http://schemas.microsoft.com/office/drawing/2014/main" id="{E6DDC704-EE26-07FF-2AF8-08D0DC3F7391}"/>
              </a:ext>
            </a:extLst>
          </p:cNvPr>
          <p:cNvSpPr txBox="1"/>
          <p:nvPr/>
        </p:nvSpPr>
        <p:spPr>
          <a:xfrm>
            <a:off x="838200" y="1229023"/>
            <a:ext cx="1896096" cy="461665"/>
          </a:xfrm>
          <a:prstGeom prst="rect">
            <a:avLst/>
          </a:prstGeom>
          <a:noFill/>
        </p:spPr>
        <p:txBody>
          <a:bodyPr wrap="none" rtlCol="0">
            <a:spAutoFit/>
          </a:bodyPr>
          <a:lstStyle/>
          <a:p>
            <a:r>
              <a:rPr lang="en-US" sz="2400" b="1" dirty="0">
                <a:solidFill>
                  <a:srgbClr val="6B7280"/>
                </a:solidFill>
              </a:rPr>
              <a:t>Retry Policies</a:t>
            </a:r>
          </a:p>
        </p:txBody>
      </p:sp>
      <p:sp>
        <p:nvSpPr>
          <p:cNvPr id="8" name="Rectangle: Rounded Corners 7">
            <a:extLst>
              <a:ext uri="{FF2B5EF4-FFF2-40B4-BE49-F238E27FC236}">
                <a16:creationId xmlns:a16="http://schemas.microsoft.com/office/drawing/2014/main" id="{CFF2A3B0-0F9A-0646-9A00-32A321237CDB}"/>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Exponential Increase</a:t>
            </a:r>
          </a:p>
        </p:txBody>
      </p:sp>
      <p:sp>
        <p:nvSpPr>
          <p:cNvPr id="9" name="Rectangle: Rounded Corners 8">
            <a:extLst>
              <a:ext uri="{FF2B5EF4-FFF2-40B4-BE49-F238E27FC236}">
                <a16:creationId xmlns:a16="http://schemas.microsoft.com/office/drawing/2014/main" id="{AD539319-1ECF-8C0F-274A-B3FB07233331}"/>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Cap Maximum Wait Time</a:t>
            </a:r>
          </a:p>
        </p:txBody>
      </p:sp>
    </p:spTree>
    <p:extLst>
      <p:ext uri="{BB962C8B-B14F-4D97-AF65-F5344CB8AC3E}">
        <p14:creationId xmlns:p14="http://schemas.microsoft.com/office/powerpoint/2010/main" val="22924105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C3F87-42F7-7F97-160F-2C83A3B95F9B}"/>
              </a:ext>
            </a:extLst>
          </p:cNvPr>
          <p:cNvSpPr>
            <a:spLocks noGrp="1"/>
          </p:cNvSpPr>
          <p:nvPr>
            <p:ph type="title"/>
          </p:nvPr>
        </p:nvSpPr>
        <p:spPr/>
        <p:txBody>
          <a:bodyPr/>
          <a:lstStyle/>
          <a:p>
            <a:r>
              <a:rPr lang="en-US" dirty="0"/>
              <a:t>Jitter</a:t>
            </a:r>
          </a:p>
        </p:txBody>
      </p:sp>
      <p:pic>
        <p:nvPicPr>
          <p:cNvPr id="11" name="Content Placeholder 10">
            <a:extLst>
              <a:ext uri="{FF2B5EF4-FFF2-40B4-BE49-F238E27FC236}">
                <a16:creationId xmlns:a16="http://schemas.microsoft.com/office/drawing/2014/main" id="{20457A42-05F6-6828-5A3A-7EBE5CAAB28B}"/>
              </a:ext>
            </a:extLst>
          </p:cNvPr>
          <p:cNvPicPr>
            <a:picLocks noGrp="1" noChangeAspect="1"/>
          </p:cNvPicPr>
          <p:nvPr>
            <p:ph sz="half" idx="1"/>
          </p:nvPr>
        </p:nvPicPr>
        <p:blipFill>
          <a:blip r:embed="rId3"/>
          <a:stretch>
            <a:fillRect/>
          </a:stretch>
        </p:blipFill>
        <p:spPr>
          <a:xfrm>
            <a:off x="838200" y="2549307"/>
            <a:ext cx="5181600" cy="2903973"/>
          </a:xfrm>
        </p:spPr>
      </p:pic>
      <p:sp>
        <p:nvSpPr>
          <p:cNvPr id="12" name="TextBox 11">
            <a:extLst>
              <a:ext uri="{FF2B5EF4-FFF2-40B4-BE49-F238E27FC236}">
                <a16:creationId xmlns:a16="http://schemas.microsoft.com/office/drawing/2014/main" id="{3B16F90F-098F-A7B4-D0B9-D8E8E43DB9B3}"/>
              </a:ext>
            </a:extLst>
          </p:cNvPr>
          <p:cNvSpPr txBox="1"/>
          <p:nvPr/>
        </p:nvSpPr>
        <p:spPr>
          <a:xfrm>
            <a:off x="838200" y="1229023"/>
            <a:ext cx="1896096" cy="461665"/>
          </a:xfrm>
          <a:prstGeom prst="rect">
            <a:avLst/>
          </a:prstGeom>
          <a:noFill/>
        </p:spPr>
        <p:txBody>
          <a:bodyPr wrap="none" rtlCol="0">
            <a:spAutoFit/>
          </a:bodyPr>
          <a:lstStyle/>
          <a:p>
            <a:r>
              <a:rPr lang="en-US" sz="2400" b="1" dirty="0">
                <a:solidFill>
                  <a:srgbClr val="6B7280"/>
                </a:solidFill>
              </a:rPr>
              <a:t>Retry Policies</a:t>
            </a:r>
          </a:p>
        </p:txBody>
      </p:sp>
      <p:sp>
        <p:nvSpPr>
          <p:cNvPr id="13" name="Rectangle: Rounded Corners 12">
            <a:extLst>
              <a:ext uri="{FF2B5EF4-FFF2-40B4-BE49-F238E27FC236}">
                <a16:creationId xmlns:a16="http://schemas.microsoft.com/office/drawing/2014/main" id="{809E6F53-0495-2F0E-831F-354065F55D35}"/>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Random Jitter</a:t>
            </a:r>
          </a:p>
        </p:txBody>
      </p:sp>
      <p:sp>
        <p:nvSpPr>
          <p:cNvPr id="14" name="Rectangle: Rounded Corners 13">
            <a:extLst>
              <a:ext uri="{FF2B5EF4-FFF2-40B4-BE49-F238E27FC236}">
                <a16:creationId xmlns:a16="http://schemas.microsoft.com/office/drawing/2014/main" id="{B8FDDE23-24F8-F829-4FAB-498E80B75B2B}"/>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Decorrelated Jitter</a:t>
            </a:r>
          </a:p>
        </p:txBody>
      </p:sp>
    </p:spTree>
    <p:extLst>
      <p:ext uri="{BB962C8B-B14F-4D97-AF65-F5344CB8AC3E}">
        <p14:creationId xmlns:p14="http://schemas.microsoft.com/office/powerpoint/2010/main" val="42101385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C596D-7A50-F865-FCF4-57A6F207F2E4}"/>
              </a:ext>
            </a:extLst>
          </p:cNvPr>
          <p:cNvSpPr>
            <a:spLocks noGrp="1"/>
          </p:cNvSpPr>
          <p:nvPr>
            <p:ph type="title"/>
          </p:nvPr>
        </p:nvSpPr>
        <p:spPr/>
        <p:txBody>
          <a:bodyPr/>
          <a:lstStyle/>
          <a:p>
            <a:r>
              <a:rPr lang="en-US" dirty="0"/>
              <a:t>Fixed and Incremental Delays</a:t>
            </a:r>
          </a:p>
        </p:txBody>
      </p:sp>
      <p:pic>
        <p:nvPicPr>
          <p:cNvPr id="9" name="Content Placeholder 8">
            <a:extLst>
              <a:ext uri="{FF2B5EF4-FFF2-40B4-BE49-F238E27FC236}">
                <a16:creationId xmlns:a16="http://schemas.microsoft.com/office/drawing/2014/main" id="{EC0D96F0-93ED-BE0E-FC7B-F5C55461A9CB}"/>
              </a:ext>
            </a:extLst>
          </p:cNvPr>
          <p:cNvPicPr>
            <a:picLocks noGrp="1" noChangeAspect="1"/>
          </p:cNvPicPr>
          <p:nvPr>
            <p:ph sz="half" idx="1"/>
          </p:nvPr>
        </p:nvPicPr>
        <p:blipFill>
          <a:blip r:embed="rId3"/>
          <a:stretch>
            <a:fillRect/>
          </a:stretch>
        </p:blipFill>
        <p:spPr>
          <a:xfrm>
            <a:off x="838200" y="2576354"/>
            <a:ext cx="5181600" cy="2849880"/>
          </a:xfrm>
        </p:spPr>
      </p:pic>
      <p:sp>
        <p:nvSpPr>
          <p:cNvPr id="5" name="TextBox 4">
            <a:extLst>
              <a:ext uri="{FF2B5EF4-FFF2-40B4-BE49-F238E27FC236}">
                <a16:creationId xmlns:a16="http://schemas.microsoft.com/office/drawing/2014/main" id="{F85E9114-4806-E965-4DB6-16C504A9DD25}"/>
              </a:ext>
            </a:extLst>
          </p:cNvPr>
          <p:cNvSpPr txBox="1"/>
          <p:nvPr/>
        </p:nvSpPr>
        <p:spPr>
          <a:xfrm>
            <a:off x="838200" y="1229023"/>
            <a:ext cx="1896096" cy="461665"/>
          </a:xfrm>
          <a:prstGeom prst="rect">
            <a:avLst/>
          </a:prstGeom>
          <a:noFill/>
        </p:spPr>
        <p:txBody>
          <a:bodyPr wrap="none" rtlCol="0">
            <a:spAutoFit/>
          </a:bodyPr>
          <a:lstStyle/>
          <a:p>
            <a:r>
              <a:rPr lang="en-US" sz="2400" b="1" dirty="0">
                <a:solidFill>
                  <a:srgbClr val="6B7280"/>
                </a:solidFill>
              </a:rPr>
              <a:t>Retry Policies</a:t>
            </a:r>
          </a:p>
        </p:txBody>
      </p:sp>
      <p:sp>
        <p:nvSpPr>
          <p:cNvPr id="6" name="Rectangle: Rounded Corners 5">
            <a:extLst>
              <a:ext uri="{FF2B5EF4-FFF2-40B4-BE49-F238E27FC236}">
                <a16:creationId xmlns:a16="http://schemas.microsoft.com/office/drawing/2014/main" id="{50B4A141-68CB-51BE-6AE6-E80D8E604382}"/>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Fixed Delay</a:t>
            </a:r>
          </a:p>
        </p:txBody>
      </p:sp>
      <p:sp>
        <p:nvSpPr>
          <p:cNvPr id="7" name="Rectangle: Rounded Corners 6">
            <a:extLst>
              <a:ext uri="{FF2B5EF4-FFF2-40B4-BE49-F238E27FC236}">
                <a16:creationId xmlns:a16="http://schemas.microsoft.com/office/drawing/2014/main" id="{C6F222D9-D3FD-59D2-D5BF-09E03115CD10}"/>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Incremental Delay</a:t>
            </a:r>
          </a:p>
        </p:txBody>
      </p:sp>
    </p:spTree>
    <p:extLst>
      <p:ext uri="{BB962C8B-B14F-4D97-AF65-F5344CB8AC3E}">
        <p14:creationId xmlns:p14="http://schemas.microsoft.com/office/powerpoint/2010/main" val="24615604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CF5253-A2D1-32D6-6544-315AA3EAF00B}"/>
              </a:ext>
            </a:extLst>
          </p:cNvPr>
          <p:cNvSpPr>
            <a:spLocks noGrp="1"/>
          </p:cNvSpPr>
          <p:nvPr>
            <p:ph type="title"/>
          </p:nvPr>
        </p:nvSpPr>
        <p:spPr/>
        <p:txBody>
          <a:bodyPr/>
          <a:lstStyle/>
          <a:p>
            <a:r>
              <a:rPr lang="en-US" dirty="0"/>
              <a:t>Retry Limits</a:t>
            </a:r>
          </a:p>
        </p:txBody>
      </p:sp>
      <p:pic>
        <p:nvPicPr>
          <p:cNvPr id="9" name="Content Placeholder 8">
            <a:extLst>
              <a:ext uri="{FF2B5EF4-FFF2-40B4-BE49-F238E27FC236}">
                <a16:creationId xmlns:a16="http://schemas.microsoft.com/office/drawing/2014/main" id="{1A68A699-9F30-F95F-597A-1DBB8894A4B0}"/>
              </a:ext>
            </a:extLst>
          </p:cNvPr>
          <p:cNvPicPr>
            <a:picLocks noGrp="1" noChangeAspect="1"/>
          </p:cNvPicPr>
          <p:nvPr>
            <p:ph sz="half" idx="1"/>
          </p:nvPr>
        </p:nvPicPr>
        <p:blipFill>
          <a:blip r:embed="rId3"/>
          <a:stretch>
            <a:fillRect/>
          </a:stretch>
        </p:blipFill>
        <p:spPr>
          <a:xfrm>
            <a:off x="838200" y="2273320"/>
            <a:ext cx="5181600" cy="3455947"/>
          </a:xfrm>
        </p:spPr>
      </p:pic>
      <p:sp>
        <p:nvSpPr>
          <p:cNvPr id="5" name="TextBox 4">
            <a:extLst>
              <a:ext uri="{FF2B5EF4-FFF2-40B4-BE49-F238E27FC236}">
                <a16:creationId xmlns:a16="http://schemas.microsoft.com/office/drawing/2014/main" id="{4A90B3C5-8676-EE12-0919-3686190E88F4}"/>
              </a:ext>
            </a:extLst>
          </p:cNvPr>
          <p:cNvSpPr txBox="1"/>
          <p:nvPr/>
        </p:nvSpPr>
        <p:spPr>
          <a:xfrm>
            <a:off x="838200" y="1229023"/>
            <a:ext cx="1896096" cy="461665"/>
          </a:xfrm>
          <a:prstGeom prst="rect">
            <a:avLst/>
          </a:prstGeom>
          <a:noFill/>
        </p:spPr>
        <p:txBody>
          <a:bodyPr wrap="none" rtlCol="0">
            <a:spAutoFit/>
          </a:bodyPr>
          <a:lstStyle/>
          <a:p>
            <a:r>
              <a:rPr lang="en-US" sz="2400" b="1" dirty="0">
                <a:solidFill>
                  <a:srgbClr val="6B7280"/>
                </a:solidFill>
              </a:rPr>
              <a:t>Retry Policies</a:t>
            </a:r>
          </a:p>
        </p:txBody>
      </p:sp>
      <p:sp>
        <p:nvSpPr>
          <p:cNvPr id="6" name="Rectangle: Rounded Corners 5">
            <a:extLst>
              <a:ext uri="{FF2B5EF4-FFF2-40B4-BE49-F238E27FC236}">
                <a16:creationId xmlns:a16="http://schemas.microsoft.com/office/drawing/2014/main" id="{3E31FE34-BCD6-9AE9-58EF-46B182C9B743}"/>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Maximum Retry Attempts</a:t>
            </a:r>
          </a:p>
        </p:txBody>
      </p:sp>
      <p:sp>
        <p:nvSpPr>
          <p:cNvPr id="7" name="Rectangle: Rounded Corners 6">
            <a:extLst>
              <a:ext uri="{FF2B5EF4-FFF2-40B4-BE49-F238E27FC236}">
                <a16:creationId xmlns:a16="http://schemas.microsoft.com/office/drawing/2014/main" id="{FD0C8E37-1A0D-AD77-5070-F8C150D532D5}"/>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Retry Time Window</a:t>
            </a:r>
          </a:p>
        </p:txBody>
      </p:sp>
    </p:spTree>
    <p:extLst>
      <p:ext uri="{BB962C8B-B14F-4D97-AF65-F5344CB8AC3E}">
        <p14:creationId xmlns:p14="http://schemas.microsoft.com/office/powerpoint/2010/main" val="289156363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6A617B-DB8C-351F-B0A0-1709447EA96E}"/>
              </a:ext>
            </a:extLst>
          </p:cNvPr>
          <p:cNvSpPr>
            <a:spLocks noGrp="1"/>
          </p:cNvSpPr>
          <p:nvPr>
            <p:ph type="title"/>
          </p:nvPr>
        </p:nvSpPr>
        <p:spPr/>
        <p:txBody>
          <a:bodyPr/>
          <a:lstStyle/>
          <a:p>
            <a:r>
              <a:rPr lang="en-US" dirty="0"/>
              <a:t>Contextual and Conditional Retries</a:t>
            </a:r>
          </a:p>
        </p:txBody>
      </p:sp>
      <p:pic>
        <p:nvPicPr>
          <p:cNvPr id="9" name="Content Placeholder 8">
            <a:extLst>
              <a:ext uri="{FF2B5EF4-FFF2-40B4-BE49-F238E27FC236}">
                <a16:creationId xmlns:a16="http://schemas.microsoft.com/office/drawing/2014/main" id="{9B71B7EA-CA79-D911-E0BB-98F1C60107C3}"/>
              </a:ext>
            </a:extLst>
          </p:cNvPr>
          <p:cNvPicPr>
            <a:picLocks noGrp="1" noChangeAspect="1"/>
          </p:cNvPicPr>
          <p:nvPr>
            <p:ph sz="half" idx="1"/>
          </p:nvPr>
        </p:nvPicPr>
        <p:blipFill>
          <a:blip r:embed="rId3"/>
          <a:stretch>
            <a:fillRect/>
          </a:stretch>
        </p:blipFill>
        <p:spPr>
          <a:xfrm>
            <a:off x="838200" y="2543969"/>
            <a:ext cx="5181600" cy="2914650"/>
          </a:xfrm>
        </p:spPr>
      </p:pic>
      <p:sp>
        <p:nvSpPr>
          <p:cNvPr id="5" name="TextBox 4">
            <a:extLst>
              <a:ext uri="{FF2B5EF4-FFF2-40B4-BE49-F238E27FC236}">
                <a16:creationId xmlns:a16="http://schemas.microsoft.com/office/drawing/2014/main" id="{EC958B76-4704-393D-6E39-5B529D2C92F4}"/>
              </a:ext>
            </a:extLst>
          </p:cNvPr>
          <p:cNvSpPr txBox="1"/>
          <p:nvPr/>
        </p:nvSpPr>
        <p:spPr>
          <a:xfrm>
            <a:off x="838200" y="1229023"/>
            <a:ext cx="1896096" cy="461665"/>
          </a:xfrm>
          <a:prstGeom prst="rect">
            <a:avLst/>
          </a:prstGeom>
          <a:noFill/>
        </p:spPr>
        <p:txBody>
          <a:bodyPr wrap="none" rtlCol="0">
            <a:spAutoFit/>
          </a:bodyPr>
          <a:lstStyle/>
          <a:p>
            <a:r>
              <a:rPr lang="en-US" sz="2400" b="1" dirty="0">
                <a:solidFill>
                  <a:srgbClr val="6B7280"/>
                </a:solidFill>
              </a:rPr>
              <a:t>Retry Policies</a:t>
            </a:r>
          </a:p>
        </p:txBody>
      </p:sp>
      <p:sp>
        <p:nvSpPr>
          <p:cNvPr id="6" name="Rectangle: Rounded Corners 5">
            <a:extLst>
              <a:ext uri="{FF2B5EF4-FFF2-40B4-BE49-F238E27FC236}">
                <a16:creationId xmlns:a16="http://schemas.microsoft.com/office/drawing/2014/main" id="{2AC745B7-402E-F8C0-BFB6-24F980FD8030}"/>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Failure Analysis</a:t>
            </a:r>
          </a:p>
        </p:txBody>
      </p:sp>
      <p:sp>
        <p:nvSpPr>
          <p:cNvPr id="7" name="Rectangle: Rounded Corners 6">
            <a:extLst>
              <a:ext uri="{FF2B5EF4-FFF2-40B4-BE49-F238E27FC236}">
                <a16:creationId xmlns:a16="http://schemas.microsoft.com/office/drawing/2014/main" id="{62A808E8-416C-7654-459E-9A249958B3E3}"/>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Conditional Retries</a:t>
            </a:r>
          </a:p>
        </p:txBody>
      </p:sp>
    </p:spTree>
    <p:extLst>
      <p:ext uri="{BB962C8B-B14F-4D97-AF65-F5344CB8AC3E}">
        <p14:creationId xmlns:p14="http://schemas.microsoft.com/office/powerpoint/2010/main" val="44316711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385F0-B637-6C99-F87A-B6C551FCF1D9}"/>
              </a:ext>
            </a:extLst>
          </p:cNvPr>
          <p:cNvSpPr>
            <a:spLocks noGrp="1"/>
          </p:cNvSpPr>
          <p:nvPr>
            <p:ph type="title"/>
          </p:nvPr>
        </p:nvSpPr>
        <p:spPr/>
        <p:txBody>
          <a:bodyPr/>
          <a:lstStyle/>
          <a:p>
            <a:r>
              <a:rPr lang="en-US" dirty="0"/>
              <a:t>Dead Letter Queues</a:t>
            </a:r>
          </a:p>
        </p:txBody>
      </p:sp>
      <p:pic>
        <p:nvPicPr>
          <p:cNvPr id="9" name="Content Placeholder 8">
            <a:extLst>
              <a:ext uri="{FF2B5EF4-FFF2-40B4-BE49-F238E27FC236}">
                <a16:creationId xmlns:a16="http://schemas.microsoft.com/office/drawing/2014/main" id="{DABCFC15-64B7-37BA-A108-C8131E45F918}"/>
              </a:ext>
            </a:extLst>
          </p:cNvPr>
          <p:cNvPicPr>
            <a:picLocks noGrp="1" noChangeAspect="1"/>
          </p:cNvPicPr>
          <p:nvPr>
            <p:ph sz="half" idx="1"/>
          </p:nvPr>
        </p:nvPicPr>
        <p:blipFill>
          <a:blip r:embed="rId3"/>
          <a:stretch>
            <a:fillRect/>
          </a:stretch>
        </p:blipFill>
        <p:spPr>
          <a:xfrm>
            <a:off x="838200" y="2119327"/>
            <a:ext cx="5181600" cy="3763934"/>
          </a:xfrm>
        </p:spPr>
      </p:pic>
      <p:sp>
        <p:nvSpPr>
          <p:cNvPr id="6" name="Rectangle: Rounded Corners 5">
            <a:extLst>
              <a:ext uri="{FF2B5EF4-FFF2-40B4-BE49-F238E27FC236}">
                <a16:creationId xmlns:a16="http://schemas.microsoft.com/office/drawing/2014/main" id="{190E6AA0-F864-FF58-EB63-FD9541165B26}"/>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Automatic Routing</a:t>
            </a:r>
          </a:p>
        </p:txBody>
      </p:sp>
      <p:sp>
        <p:nvSpPr>
          <p:cNvPr id="7" name="Rectangle: Rounded Corners 6">
            <a:extLst>
              <a:ext uri="{FF2B5EF4-FFF2-40B4-BE49-F238E27FC236}">
                <a16:creationId xmlns:a16="http://schemas.microsoft.com/office/drawing/2014/main" id="{F38E43AF-1E0F-D84F-CE0E-F5A2E57D573C}"/>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Monitoring and Analysis</a:t>
            </a:r>
          </a:p>
        </p:txBody>
      </p:sp>
    </p:spTree>
    <p:extLst>
      <p:ext uri="{BB962C8B-B14F-4D97-AF65-F5344CB8AC3E}">
        <p14:creationId xmlns:p14="http://schemas.microsoft.com/office/powerpoint/2010/main" val="170689232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3732</TotalTime>
  <Words>1143</Words>
  <Application>Microsoft Office PowerPoint</Application>
  <PresentationFormat>Widescreen</PresentationFormat>
  <Paragraphs>114</Paragraphs>
  <Slides>10</Slides>
  <Notes>10</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10</vt:i4>
      </vt:variant>
    </vt:vector>
  </HeadingPairs>
  <TitlesOfParts>
    <vt:vector size="15" baseType="lpstr">
      <vt:lpstr>Arial</vt:lpstr>
      <vt:lpstr>Calibri</vt:lpstr>
      <vt:lpstr>Kamerik205 8</vt:lpstr>
      <vt:lpstr>TaleLearnCode</vt:lpstr>
      <vt:lpstr>Title Slide Design</vt:lpstr>
      <vt:lpstr>Reliability</vt:lpstr>
      <vt:lpstr>Strategies for Handling Failures and Retries</vt:lpstr>
      <vt:lpstr>Retry Policies</vt:lpstr>
      <vt:lpstr>Exponential Backoff</vt:lpstr>
      <vt:lpstr>Jitter</vt:lpstr>
      <vt:lpstr>Fixed and Incremental Delays</vt:lpstr>
      <vt:lpstr>Retry Limits</vt:lpstr>
      <vt:lpstr>Contextual and Conditional Retries</vt:lpstr>
      <vt:lpstr>Dead Letter Queues</vt:lpstr>
      <vt:lpstr>Key Points to Remember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175</cp:revision>
  <dcterms:created xsi:type="dcterms:W3CDTF">2023-11-19T00:00:57Z</dcterms:created>
  <dcterms:modified xsi:type="dcterms:W3CDTF">2025-01-14T14:54:12Z</dcterms:modified>
</cp:coreProperties>
</file>